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7" r:id="rId2"/>
  </p:sldMasterIdLst>
  <p:notesMasterIdLst>
    <p:notesMasterId r:id="rId36"/>
  </p:notesMasterIdLst>
  <p:sldIdLst>
    <p:sldId id="287" r:id="rId3"/>
    <p:sldId id="358" r:id="rId4"/>
    <p:sldId id="357" r:id="rId5"/>
    <p:sldId id="351" r:id="rId6"/>
    <p:sldId id="364" r:id="rId7"/>
    <p:sldId id="359" r:id="rId8"/>
    <p:sldId id="360" r:id="rId9"/>
    <p:sldId id="361" r:id="rId10"/>
    <p:sldId id="362" r:id="rId11"/>
    <p:sldId id="363" r:id="rId12"/>
    <p:sldId id="346" r:id="rId13"/>
    <p:sldId id="367" r:id="rId14"/>
    <p:sldId id="368" r:id="rId15"/>
    <p:sldId id="366" r:id="rId16"/>
    <p:sldId id="348" r:id="rId17"/>
    <p:sldId id="355" r:id="rId18"/>
    <p:sldId id="349" r:id="rId19"/>
    <p:sldId id="386" r:id="rId20"/>
    <p:sldId id="375" r:id="rId21"/>
    <p:sldId id="380" r:id="rId22"/>
    <p:sldId id="381" r:id="rId23"/>
    <p:sldId id="382" r:id="rId24"/>
    <p:sldId id="383" r:id="rId25"/>
    <p:sldId id="384" r:id="rId26"/>
    <p:sldId id="385" r:id="rId27"/>
    <p:sldId id="387" r:id="rId28"/>
    <p:sldId id="350" r:id="rId29"/>
    <p:sldId id="365" r:id="rId30"/>
    <p:sldId id="390" r:id="rId31"/>
    <p:sldId id="388" r:id="rId32"/>
    <p:sldId id="389" r:id="rId33"/>
    <p:sldId id="352" r:id="rId34"/>
    <p:sldId id="354" r:id="rId3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libri Light" panose="020F0302020204030204" pitchFamily="34" charset="0"/>
      <p:regular r:id="rId41"/>
      <p:italic r:id="rId42"/>
    </p:embeddedFont>
    <p:embeddedFont>
      <p:font typeface="CMU Serif" panose="02000603000000000000" pitchFamily="2" charset="0"/>
      <p:regular r:id="rId43"/>
      <p:bold r:id="rId44"/>
      <p:italic r:id="rId45"/>
      <p:boldItalic r:id="rId46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1626DD31-8FD0-4120-8D87-317AF93BAE18}">
          <p14:sldIdLst>
            <p14:sldId id="287"/>
            <p14:sldId id="358"/>
            <p14:sldId id="357"/>
            <p14:sldId id="351"/>
            <p14:sldId id="364"/>
            <p14:sldId id="359"/>
            <p14:sldId id="360"/>
            <p14:sldId id="361"/>
            <p14:sldId id="362"/>
            <p14:sldId id="363"/>
            <p14:sldId id="346"/>
            <p14:sldId id="367"/>
            <p14:sldId id="368"/>
            <p14:sldId id="366"/>
            <p14:sldId id="348"/>
            <p14:sldId id="355"/>
            <p14:sldId id="349"/>
            <p14:sldId id="386"/>
            <p14:sldId id="375"/>
            <p14:sldId id="380"/>
            <p14:sldId id="381"/>
            <p14:sldId id="382"/>
            <p14:sldId id="383"/>
            <p14:sldId id="384"/>
            <p14:sldId id="385"/>
            <p14:sldId id="387"/>
            <p14:sldId id="350"/>
            <p14:sldId id="365"/>
            <p14:sldId id="390"/>
            <p14:sldId id="388"/>
            <p14:sldId id="389"/>
            <p14:sldId id="352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2B"/>
    <a:srgbClr val="D4ECE7"/>
    <a:srgbClr val="003DA5"/>
    <a:srgbClr val="00A9E0"/>
    <a:srgbClr val="00AB8E"/>
    <a:srgbClr val="7A99AC"/>
    <a:srgbClr val="EE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383" autoAdjust="0"/>
  </p:normalViewPr>
  <p:slideViewPr>
    <p:cSldViewPr>
      <p:cViewPr varScale="1">
        <p:scale>
          <a:sx n="120" d="100"/>
          <a:sy n="120" d="100"/>
        </p:scale>
        <p:origin x="2886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Human Detection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OpenPoseBinaryDetector GPU (v2)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65C-4394-BBB9-1F5042814BA3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List1!$B$2:$B$4</c:f>
              <c:numCache>
                <c:formatCode>General</c:formatCode>
                <c:ptCount val="3"/>
                <c:pt idx="1">
                  <c:v>0.2151736625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37-48ED-849E-A8B6866EFB9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OpenPoseBinaryDetector CPU (v2)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List1!$C$2:$C$4</c:f>
              <c:numCache>
                <c:formatCode>General</c:formatCode>
                <c:ptCount val="3"/>
                <c:pt idx="1">
                  <c:v>2.237429262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37-48ED-849E-A8B6866EFB9B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OpenPoseDetector (v1)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List1!$D$2:$D$4</c:f>
              <c:numCache>
                <c:formatCode>General</c:formatCode>
                <c:ptCount val="3"/>
                <c:pt idx="0">
                  <c:v>3.2576008518968549</c:v>
                </c:pt>
                <c:pt idx="1">
                  <c:v>10.065691047683524</c:v>
                </c:pt>
                <c:pt idx="2">
                  <c:v>21.388113718299966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37-48ED-849E-A8B6866EF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465904"/>
        <c:axId val="266035296"/>
        <c:axId val="575653712"/>
      </c:bar3DChart>
      <c:catAx>
        <c:axId val="16846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035296"/>
        <c:crosses val="autoZero"/>
        <c:auto val="1"/>
        <c:lblAlgn val="ctr"/>
        <c:lblOffset val="100"/>
        <c:noMultiLvlLbl val="0"/>
      </c:catAx>
      <c:valAx>
        <c:axId val="26603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Detection time</a:t>
                </a:r>
                <a:r>
                  <a:rPr lang="en-US" baseline="0" dirty="0"/>
                  <a:t> [</a:t>
                </a:r>
                <a:r>
                  <a:rPr lang="en-US" i="0" baseline="0" dirty="0"/>
                  <a:t>s</a:t>
                </a:r>
                <a:r>
                  <a:rPr lang="en-US" baseline="0" dirty="0"/>
                  <a:t>]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465904"/>
        <c:crosses val="autoZero"/>
        <c:crossBetween val="between"/>
      </c:valAx>
      <c:serAx>
        <c:axId val="575653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035296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Human Detection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OpenPoseBinaryDetector GPU (v2)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65C-4394-BBB9-1F5042814BA3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List1!$B$2:$B$4</c:f>
              <c:numCache>
                <c:formatCode>General</c:formatCode>
                <c:ptCount val="3"/>
                <c:pt idx="1">
                  <c:v>0.2151736625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37-48ED-849E-A8B6866EFB9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OpenPoseBinaryDetector CPU (v2)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List1!$C$2:$C$4</c:f>
              <c:numCache>
                <c:formatCode>General</c:formatCode>
                <c:ptCount val="3"/>
                <c:pt idx="1">
                  <c:v>2.237429262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37-48ED-849E-A8B6866EFB9B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OpenPoseDetector (v1)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RAM, GTX 760*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List1!$D$2:$D$4</c:f>
              <c:numCache>
                <c:formatCode>General</c:formatCode>
                <c:ptCount val="3"/>
                <c:pt idx="0">
                  <c:v>3.2576008518968549</c:v>
                </c:pt>
                <c:pt idx="1">
                  <c:v>10.065691047683524</c:v>
                </c:pt>
                <c:pt idx="2">
                  <c:v>21.388113718299966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37-48ED-849E-A8B6866EF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465904"/>
        <c:axId val="266035296"/>
        <c:axId val="575653712"/>
      </c:bar3DChart>
      <c:catAx>
        <c:axId val="16846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035296"/>
        <c:crosses val="autoZero"/>
        <c:auto val="1"/>
        <c:lblAlgn val="ctr"/>
        <c:lblOffset val="100"/>
        <c:noMultiLvlLbl val="0"/>
      </c:catAx>
      <c:valAx>
        <c:axId val="26603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Detection time</a:t>
                </a:r>
                <a:r>
                  <a:rPr lang="en-US" baseline="0" dirty="0"/>
                  <a:t> [</a:t>
                </a:r>
                <a:r>
                  <a:rPr lang="en-US" i="0" baseline="0" dirty="0"/>
                  <a:t>s</a:t>
                </a:r>
                <a:r>
                  <a:rPr lang="en-US" baseline="0" dirty="0"/>
                  <a:t>]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465904"/>
        <c:crosses val="autoZero"/>
        <c:crossBetween val="between"/>
      </c:valAx>
      <c:serAx>
        <c:axId val="575653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035296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7B827-01B0-40C7-BA68-3ACC7CEACCE7}" type="datetimeFigureOut">
              <a:rPr lang="cs-CZ" smtClean="0"/>
              <a:t>09.01.2019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BD250-9BF5-4AE8-86BD-080F3A22271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640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865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079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3471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symbol pro text 15"/>
          <p:cNvSpPr>
            <a:spLocks noGrp="1"/>
          </p:cNvSpPr>
          <p:nvPr>
            <p:ph type="body" sz="quarter" idx="11" hasCustomPrompt="1"/>
          </p:nvPr>
        </p:nvSpPr>
        <p:spPr>
          <a:xfrm>
            <a:off x="896938" y="3933824"/>
            <a:ext cx="7127875" cy="12233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noProof="0"/>
              <a:t>doplňující popis prezentace</a:t>
            </a:r>
          </a:p>
        </p:txBody>
      </p:sp>
      <p:sp>
        <p:nvSpPr>
          <p:cNvPr id="18" name="Zástupný symbol pro text 17"/>
          <p:cNvSpPr>
            <a:spLocks noGrp="1"/>
          </p:cNvSpPr>
          <p:nvPr>
            <p:ph type="body" sz="quarter" idx="12" hasCustomPrompt="1"/>
          </p:nvPr>
        </p:nvSpPr>
        <p:spPr>
          <a:xfrm>
            <a:off x="896938" y="5661496"/>
            <a:ext cx="5043487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noProof="0"/>
              <a:t>Autor: Jméno Příjmení</a:t>
            </a:r>
          </a:p>
        </p:txBody>
      </p:sp>
      <p:sp>
        <p:nvSpPr>
          <p:cNvPr id="20" name="Zástupný symbol pro text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56325" y="5661496"/>
            <a:ext cx="1871663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datum</a:t>
            </a:r>
          </a:p>
        </p:txBody>
      </p:sp>
      <p:sp>
        <p:nvSpPr>
          <p:cNvPr id="23" name="Nadpis 22"/>
          <p:cNvSpPr>
            <a:spLocks noGrp="1"/>
          </p:cNvSpPr>
          <p:nvPr>
            <p:ph type="title" hasCustomPrompt="1"/>
          </p:nvPr>
        </p:nvSpPr>
        <p:spPr>
          <a:xfrm>
            <a:off x="899592" y="2852936"/>
            <a:ext cx="7128792" cy="93610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noProof="0"/>
              <a:t>HLAVNÍ NÁZEV</a:t>
            </a:r>
            <a:br>
              <a:rPr lang="en-US" noProof="0"/>
            </a:br>
            <a:r>
              <a:rPr lang="en-US" noProof="0"/>
              <a:t>PREZENTACE</a:t>
            </a:r>
          </a:p>
        </p:txBody>
      </p:sp>
      <p:pic>
        <p:nvPicPr>
          <p:cNvPr id="3" name="Obráze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28" y="915981"/>
            <a:ext cx="4553744" cy="10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 baseline="0"/>
            </a:lvl1pPr>
            <a:lvl2pPr marL="742950" indent="-285750">
              <a:buFont typeface="Wingdings" panose="05000000000000000000" pitchFamily="2" charset="2"/>
              <a:buChar char="§"/>
              <a:defRPr sz="24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/>
            </a:lvl4pPr>
            <a:lvl5pPr marL="2057400" indent="-228600">
              <a:buFont typeface="Wingdings" panose="05000000000000000000" pitchFamily="2" charset="2"/>
              <a:buChar char="§"/>
              <a:defRPr sz="2800"/>
            </a:lvl5pPr>
          </a:lstStyle>
          <a:p>
            <a:pPr lvl="0"/>
            <a:r>
              <a:rPr lang="en-US" noProof="0"/>
              <a:t>Kliknutím na některou z ikon můžete vložit libovolný objekt (obrázek, graf, tabulku atd.)</a:t>
            </a:r>
          </a:p>
        </p:txBody>
      </p:sp>
    </p:spTree>
    <p:extLst>
      <p:ext uri="{BB962C8B-B14F-4D97-AF65-F5344CB8AC3E}">
        <p14:creationId xmlns:p14="http://schemas.microsoft.com/office/powerpoint/2010/main" val="24125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0"/>
          </p:nvPr>
        </p:nvSpPr>
        <p:spPr>
          <a:xfrm>
            <a:off x="468313" y="1628775"/>
            <a:ext cx="3959225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10" name="Zástupný symbol pro text 8"/>
          <p:cNvSpPr>
            <a:spLocks noGrp="1"/>
          </p:cNvSpPr>
          <p:nvPr>
            <p:ph type="body" sz="quarter" idx="11"/>
          </p:nvPr>
        </p:nvSpPr>
        <p:spPr>
          <a:xfrm>
            <a:off x="4716016" y="1628800"/>
            <a:ext cx="3959225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4260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1pPr>
            <a:lvl2pPr marL="742950" indent="-28575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Kliknutím lze upravit styly předlohy textu.</a:t>
            </a:r>
          </a:p>
          <a:p>
            <a:pPr lvl="1"/>
            <a:r>
              <a:rPr lang="en-US" noProof="0"/>
              <a:t>Druhá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1pPr>
            <a:lvl2pPr marL="742950" indent="-28575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Kliknutím lze upravit styly předlohy textu.</a:t>
            </a:r>
          </a:p>
          <a:p>
            <a:pPr lvl="1"/>
            <a:r>
              <a:rPr lang="en-US" noProof="0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7705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tič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6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0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 userDrawn="1"/>
        </p:nvSpPr>
        <p:spPr>
          <a:xfrm>
            <a:off x="440267" y="6453397"/>
            <a:ext cx="8703733" cy="404603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6453397"/>
            <a:ext cx="404664" cy="404664"/>
          </a:xfrm>
          <a:prstGeom prst="rect">
            <a:avLst/>
          </a:prstGeom>
        </p:spPr>
      </p:pic>
      <p:sp>
        <p:nvSpPr>
          <p:cNvPr id="8" name="TextovéPole 7"/>
          <p:cNvSpPr txBox="1"/>
          <p:nvPr userDrawn="1"/>
        </p:nvSpPr>
        <p:spPr>
          <a:xfrm>
            <a:off x="467544" y="6505599"/>
            <a:ext cx="867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>
                <a:solidFill>
                  <a:schemeClr val="bg1"/>
                </a:solidFill>
              </a:rPr>
              <a:t>Faculty of Information Technology </a:t>
            </a:r>
            <a:r>
              <a:rPr lang="en-US" sz="1400" b="1" noProof="0">
                <a:solidFill>
                  <a:schemeClr val="bg1"/>
                </a:solidFill>
                <a:latin typeface="Calibri"/>
              </a:rPr>
              <a:t>• </a:t>
            </a:r>
            <a:r>
              <a:rPr lang="en-US" sz="1400" b="1" noProof="0">
                <a:solidFill>
                  <a:schemeClr val="bg1"/>
                </a:solidFill>
              </a:rPr>
              <a:t>Brno University of Technology</a:t>
            </a:r>
            <a:endParaRPr lang="en-US" sz="1400" b="1" u="sng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2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AE09BE2-2A58-4669-9421-689E13A9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8FA0A47-E30C-4B3B-8A60-80A50BA75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414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id="{F3B64C61-3A8E-44DD-86CB-44225051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VUT FIT POVa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1E6B5861-B900-4074-8C51-FF8C6E94F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cs-CZ" dirty="0"/>
              <a:t>Lukáš Petrovič, Filip Šťastný, Martin Vondráček</a:t>
            </a:r>
            <a:endParaRPr lang="cs-CZ" u="sng" dirty="0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929B9B37-B246-46CB-B3FB-79C40883D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2019-01-09</a:t>
            </a:r>
            <a:endParaRPr lang="en-US" dirty="0"/>
          </a:p>
        </p:txBody>
      </p:sp>
      <p:sp>
        <p:nvSpPr>
          <p:cNvPr id="5" name="Nadpis 4">
            <a:extLst>
              <a:ext uri="{FF2B5EF4-FFF2-40B4-BE49-F238E27FC236}">
                <a16:creationId xmlns:a16="http://schemas.microsoft.com/office/drawing/2014/main" id="{8BB32082-AB9F-47D1-910D-5C0A9B17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Pedestrian tracking</a:t>
            </a:r>
          </a:p>
        </p:txBody>
      </p:sp>
    </p:spTree>
    <p:extLst>
      <p:ext uri="{BB962C8B-B14F-4D97-AF65-F5344CB8AC3E}">
        <p14:creationId xmlns:p14="http://schemas.microsoft.com/office/powerpoint/2010/main" val="101720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A80BA00-B25A-449B-8844-320F7818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427147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56098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6D7B3-46E2-4DAA-906A-4C8D69C5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Detection in 2D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24302E1-772D-43A8-929D-22059005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OpenPose</a:t>
            </a:r>
            <a:r>
              <a:rPr lang="en-US" dirty="0"/>
              <a:t> deep neural network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Pretrained model with </a:t>
            </a:r>
            <a:r>
              <a:rPr lang="en-US" i="1" dirty="0"/>
              <a:t>COCO</a:t>
            </a:r>
            <a:r>
              <a:rPr lang="en-US" dirty="0"/>
              <a:t> dataset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5AEA087-60D8-4875-961F-D64893088D20}"/>
              </a:ext>
            </a:extLst>
          </p:cNvPr>
          <p:cNvGrpSpPr/>
          <p:nvPr/>
        </p:nvGrpSpPr>
        <p:grpSpPr>
          <a:xfrm>
            <a:off x="1673932" y="2819476"/>
            <a:ext cx="5796136" cy="3629659"/>
            <a:chOff x="1673932" y="2636912"/>
            <a:chExt cx="5796136" cy="3629659"/>
          </a:xfrm>
        </p:grpSpPr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A3B5A9F6-D3A4-4602-A95C-30C96ECB1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13" r="36613"/>
            <a:stretch/>
          </p:blipFill>
          <p:spPr>
            <a:xfrm>
              <a:off x="1673932" y="2636912"/>
              <a:ext cx="5796136" cy="3260327"/>
            </a:xfrm>
            <a:prstGeom prst="rect">
              <a:avLst/>
            </a:prstGeom>
          </p:spPr>
        </p:pic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2E6D4081-41AB-4B30-8A47-5BEA4FD51663}"/>
                </a:ext>
              </a:extLst>
            </p:cNvPr>
            <p:cNvSpPr txBox="1"/>
            <p:nvPr/>
          </p:nvSpPr>
          <p:spPr>
            <a:xfrm>
              <a:off x="1673932" y="5897239"/>
              <a:ext cx="5796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Multi-person key point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43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30CAC5-ADDB-4152-A298-32A8BF2F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View Matching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20A741-C457-4144-B764-C911B4FD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/>
          <a:lstStyle/>
          <a:p>
            <a:r>
              <a:rPr lang="en-US" dirty="0"/>
              <a:t>Similar torso histograms → same person</a:t>
            </a:r>
          </a:p>
        </p:txBody>
      </p:sp>
      <p:grpSp>
        <p:nvGrpSpPr>
          <p:cNvPr id="39" name="Skupina 38">
            <a:extLst>
              <a:ext uri="{FF2B5EF4-FFF2-40B4-BE49-F238E27FC236}">
                <a16:creationId xmlns:a16="http://schemas.microsoft.com/office/drawing/2014/main" id="{4A271040-3576-45F1-B939-87541E6B04B7}"/>
              </a:ext>
            </a:extLst>
          </p:cNvPr>
          <p:cNvGrpSpPr/>
          <p:nvPr/>
        </p:nvGrpSpPr>
        <p:grpSpPr>
          <a:xfrm>
            <a:off x="5160436" y="2845404"/>
            <a:ext cx="3531436" cy="3463916"/>
            <a:chOff x="5160436" y="1974536"/>
            <a:chExt cx="3531436" cy="3463916"/>
          </a:xfrm>
        </p:grpSpPr>
        <p:pic>
          <p:nvPicPr>
            <p:cNvPr id="23" name="Obrázek 22">
              <a:extLst>
                <a:ext uri="{FF2B5EF4-FFF2-40B4-BE49-F238E27FC236}">
                  <a16:creationId xmlns:a16="http://schemas.microsoft.com/office/drawing/2014/main" id="{AEEC6281-F287-498F-90FC-987C451F8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61" t="43445" r="10000"/>
            <a:stretch/>
          </p:blipFill>
          <p:spPr>
            <a:xfrm>
              <a:off x="7591064" y="1974539"/>
              <a:ext cx="1100808" cy="29089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7" name="Obrázek 26">
              <a:extLst>
                <a:ext uri="{FF2B5EF4-FFF2-40B4-BE49-F238E27FC236}">
                  <a16:creationId xmlns:a16="http://schemas.microsoft.com/office/drawing/2014/main" id="{DCBC9A57-D564-4BFB-AF07-42A38FE3B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37" t="43445" r="33624"/>
            <a:stretch/>
          </p:blipFill>
          <p:spPr>
            <a:xfrm>
              <a:off x="5160436" y="1979201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5" name="Obrázek 24">
              <a:extLst>
                <a:ext uri="{FF2B5EF4-FFF2-40B4-BE49-F238E27FC236}">
                  <a16:creationId xmlns:a16="http://schemas.microsoft.com/office/drawing/2014/main" id="{BFD9D890-6862-45B7-BA1D-911570CA8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2" t="43445" r="22600"/>
            <a:stretch/>
          </p:blipFill>
          <p:spPr>
            <a:xfrm>
              <a:off x="6373214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TextovéPole 35">
              <a:extLst>
                <a:ext uri="{FF2B5EF4-FFF2-40B4-BE49-F238E27FC236}">
                  <a16:creationId xmlns:a16="http://schemas.microsoft.com/office/drawing/2014/main" id="{59048024-B25B-4020-B971-89D09A3DCA7D}"/>
                </a:ext>
              </a:extLst>
            </p:cNvPr>
            <p:cNvSpPr txBox="1"/>
            <p:nvPr/>
          </p:nvSpPr>
          <p:spPr>
            <a:xfrm>
              <a:off x="5160436" y="5069120"/>
              <a:ext cx="3526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/>
                <a:t>Front</a:t>
              </a:r>
              <a:r>
                <a:rPr lang="en-US" dirty="0"/>
                <a:t> person views</a:t>
              </a:r>
            </a:p>
          </p:txBody>
        </p:sp>
      </p:grpSp>
      <p:grpSp>
        <p:nvGrpSpPr>
          <p:cNvPr id="38" name="Skupina 37">
            <a:extLst>
              <a:ext uri="{FF2B5EF4-FFF2-40B4-BE49-F238E27FC236}">
                <a16:creationId xmlns:a16="http://schemas.microsoft.com/office/drawing/2014/main" id="{5F179DAC-23BF-4B46-8D01-7D57610330BA}"/>
              </a:ext>
            </a:extLst>
          </p:cNvPr>
          <p:cNvGrpSpPr/>
          <p:nvPr/>
        </p:nvGrpSpPr>
        <p:grpSpPr>
          <a:xfrm>
            <a:off x="454320" y="2845404"/>
            <a:ext cx="3529244" cy="3463916"/>
            <a:chOff x="454320" y="1974536"/>
            <a:chExt cx="3529244" cy="3463916"/>
          </a:xfrm>
        </p:grpSpPr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E7C73767-76CC-4B58-93AC-28618DA82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9" t="36399" r="72322" b="7046"/>
            <a:stretch/>
          </p:blipFill>
          <p:spPr>
            <a:xfrm>
              <a:off x="1669978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3" name="Obrázek 32">
              <a:extLst>
                <a:ext uri="{FF2B5EF4-FFF2-40B4-BE49-F238E27FC236}">
                  <a16:creationId xmlns:a16="http://schemas.microsoft.com/office/drawing/2014/main" id="{9C1527E1-07CB-46CF-AFE1-6A5F67A4C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7" t="33600" r="61974" b="9845"/>
            <a:stretch/>
          </p:blipFill>
          <p:spPr>
            <a:xfrm>
              <a:off x="2882756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9" name="Obrázek 28">
              <a:extLst>
                <a:ext uri="{FF2B5EF4-FFF2-40B4-BE49-F238E27FC236}">
                  <a16:creationId xmlns:a16="http://schemas.microsoft.com/office/drawing/2014/main" id="{3F2EC979-663A-4253-AC5E-1A829CB01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5" t="39686" r="83236" b="3758"/>
            <a:stretch/>
          </p:blipFill>
          <p:spPr>
            <a:xfrm>
              <a:off x="454320" y="1974539"/>
              <a:ext cx="1100808" cy="290892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7" name="TextovéPole 36">
              <a:extLst>
                <a:ext uri="{FF2B5EF4-FFF2-40B4-BE49-F238E27FC236}">
                  <a16:creationId xmlns:a16="http://schemas.microsoft.com/office/drawing/2014/main" id="{9F2034A3-4AD1-40BA-A823-3EF3D14FE30F}"/>
                </a:ext>
              </a:extLst>
            </p:cNvPr>
            <p:cNvSpPr txBox="1"/>
            <p:nvPr/>
          </p:nvSpPr>
          <p:spPr>
            <a:xfrm>
              <a:off x="454320" y="5069120"/>
              <a:ext cx="3526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Side person view</a:t>
              </a:r>
              <a:r>
                <a:rPr lang="cs-CZ" dirty="0"/>
                <a:t>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8455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30CAC5-ADDB-4152-A298-32A8BF2F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View Matching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20A741-C457-4144-B764-C911B4FD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/>
          <a:lstStyle/>
          <a:p>
            <a:r>
              <a:rPr lang="en-US" dirty="0"/>
              <a:t>Similar torso histograms → same person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B5DDCAD0-2E60-4ECF-9274-D68C9722BD7D}"/>
              </a:ext>
            </a:extLst>
          </p:cNvPr>
          <p:cNvGrpSpPr/>
          <p:nvPr/>
        </p:nvGrpSpPr>
        <p:grpSpPr>
          <a:xfrm>
            <a:off x="454320" y="2845405"/>
            <a:ext cx="2313809" cy="3463915"/>
            <a:chOff x="454320" y="2845405"/>
            <a:chExt cx="2313809" cy="3463915"/>
          </a:xfrm>
        </p:grpSpPr>
        <p:grpSp>
          <p:nvGrpSpPr>
            <p:cNvPr id="5" name="Skupina 4">
              <a:extLst>
                <a:ext uri="{FF2B5EF4-FFF2-40B4-BE49-F238E27FC236}">
                  <a16:creationId xmlns:a16="http://schemas.microsoft.com/office/drawing/2014/main" id="{C4E68577-D68A-40FA-9D69-393764DFE2B5}"/>
                </a:ext>
              </a:extLst>
            </p:cNvPr>
            <p:cNvGrpSpPr/>
            <p:nvPr/>
          </p:nvGrpSpPr>
          <p:grpSpPr>
            <a:xfrm>
              <a:off x="454320" y="2845405"/>
              <a:ext cx="2313809" cy="2908924"/>
              <a:chOff x="454320" y="2845405"/>
              <a:chExt cx="2313809" cy="2908924"/>
            </a:xfrm>
          </p:grpSpPr>
          <p:pic>
            <p:nvPicPr>
              <p:cNvPr id="27" name="Obrázek 26">
                <a:extLst>
                  <a:ext uri="{FF2B5EF4-FFF2-40B4-BE49-F238E27FC236}">
                    <a16:creationId xmlns:a16="http://schemas.microsoft.com/office/drawing/2014/main" id="{DCBC9A57-D564-4BFB-AF07-42A38FE3B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7" t="43445" r="33624"/>
              <a:stretch/>
            </p:blipFill>
            <p:spPr>
              <a:xfrm>
                <a:off x="1667321" y="2845405"/>
                <a:ext cx="1100808" cy="290892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29" name="Obrázek 28">
                <a:extLst>
                  <a:ext uri="{FF2B5EF4-FFF2-40B4-BE49-F238E27FC236}">
                    <a16:creationId xmlns:a16="http://schemas.microsoft.com/office/drawing/2014/main" id="{3F2EC979-663A-4253-AC5E-1A829CB011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5" t="39686" r="83236" b="3758"/>
              <a:stretch/>
            </p:blipFill>
            <p:spPr>
              <a:xfrm>
                <a:off x="454320" y="2845407"/>
                <a:ext cx="1100808" cy="290892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37" name="TextovéPole 36">
              <a:extLst>
                <a:ext uri="{FF2B5EF4-FFF2-40B4-BE49-F238E27FC236}">
                  <a16:creationId xmlns:a16="http://schemas.microsoft.com/office/drawing/2014/main" id="{9F2034A3-4AD1-40BA-A823-3EF3D14FE30F}"/>
                </a:ext>
              </a:extLst>
            </p:cNvPr>
            <p:cNvSpPr txBox="1"/>
            <p:nvPr/>
          </p:nvSpPr>
          <p:spPr>
            <a:xfrm>
              <a:off x="454320" y="5939988"/>
              <a:ext cx="2313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/>
                <a:t>PersonTimeFrame</a:t>
              </a:r>
              <a:r>
                <a:rPr lang="en-US" dirty="0"/>
                <a:t> A</a:t>
              </a:r>
            </a:p>
          </p:txBody>
        </p:sp>
      </p:grpSp>
      <p:grpSp>
        <p:nvGrpSpPr>
          <p:cNvPr id="7" name="Skupina 6">
            <a:extLst>
              <a:ext uri="{FF2B5EF4-FFF2-40B4-BE49-F238E27FC236}">
                <a16:creationId xmlns:a16="http://schemas.microsoft.com/office/drawing/2014/main" id="{4EAAA9F7-3FE3-44A9-9CAB-AF786B2F858A}"/>
              </a:ext>
            </a:extLst>
          </p:cNvPr>
          <p:cNvGrpSpPr/>
          <p:nvPr/>
        </p:nvGrpSpPr>
        <p:grpSpPr>
          <a:xfrm>
            <a:off x="3415095" y="2845403"/>
            <a:ext cx="2322332" cy="3463917"/>
            <a:chOff x="3415095" y="2845403"/>
            <a:chExt cx="2322332" cy="3463917"/>
          </a:xfrm>
        </p:grpSpPr>
        <p:pic>
          <p:nvPicPr>
            <p:cNvPr id="25" name="Obrázek 24">
              <a:extLst>
                <a:ext uri="{FF2B5EF4-FFF2-40B4-BE49-F238E27FC236}">
                  <a16:creationId xmlns:a16="http://schemas.microsoft.com/office/drawing/2014/main" id="{BFD9D890-6862-45B7-BA1D-911570CA8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2" t="43445" r="22600"/>
            <a:stretch/>
          </p:blipFill>
          <p:spPr>
            <a:xfrm>
              <a:off x="4636619" y="2845403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E7C73767-76CC-4B58-93AC-28618DA82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9" t="36399" r="72322" b="7046"/>
            <a:stretch/>
          </p:blipFill>
          <p:spPr>
            <a:xfrm>
              <a:off x="3416314" y="2845404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24510BDE-3039-4BAE-B34F-6F2AB33E10CD}"/>
                </a:ext>
              </a:extLst>
            </p:cNvPr>
            <p:cNvSpPr txBox="1"/>
            <p:nvPr/>
          </p:nvSpPr>
          <p:spPr>
            <a:xfrm>
              <a:off x="3415095" y="5939988"/>
              <a:ext cx="2313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PersonTimeFrame</a:t>
              </a:r>
              <a:r>
                <a:rPr lang="en-US"/>
                <a:t> B</a:t>
              </a: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560C834E-10D5-4D4E-9AA9-1F922BC8EE34}"/>
              </a:ext>
            </a:extLst>
          </p:cNvPr>
          <p:cNvGrpSpPr/>
          <p:nvPr/>
        </p:nvGrpSpPr>
        <p:grpSpPr>
          <a:xfrm>
            <a:off x="6372990" y="2845404"/>
            <a:ext cx="2318882" cy="3463916"/>
            <a:chOff x="6372990" y="2845404"/>
            <a:chExt cx="2318882" cy="3463916"/>
          </a:xfrm>
        </p:grpSpPr>
        <p:grpSp>
          <p:nvGrpSpPr>
            <p:cNvPr id="6" name="Skupina 5">
              <a:extLst>
                <a:ext uri="{FF2B5EF4-FFF2-40B4-BE49-F238E27FC236}">
                  <a16:creationId xmlns:a16="http://schemas.microsoft.com/office/drawing/2014/main" id="{8EA96411-83DE-410D-A93C-2D4D79780ADC}"/>
                </a:ext>
              </a:extLst>
            </p:cNvPr>
            <p:cNvGrpSpPr/>
            <p:nvPr/>
          </p:nvGrpSpPr>
          <p:grpSpPr>
            <a:xfrm>
              <a:off x="6373437" y="2845404"/>
              <a:ext cx="2318435" cy="2908922"/>
              <a:chOff x="6373437" y="2845404"/>
              <a:chExt cx="2318435" cy="2908922"/>
            </a:xfrm>
          </p:grpSpPr>
          <p:pic>
            <p:nvPicPr>
              <p:cNvPr id="23" name="Obrázek 22">
                <a:extLst>
                  <a:ext uri="{FF2B5EF4-FFF2-40B4-BE49-F238E27FC236}">
                    <a16:creationId xmlns:a16="http://schemas.microsoft.com/office/drawing/2014/main" id="{AEEC6281-F287-498F-90FC-987C451F83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961" t="43445" r="10000"/>
              <a:stretch/>
            </p:blipFill>
            <p:spPr>
              <a:xfrm>
                <a:off x="7591064" y="2845407"/>
                <a:ext cx="1100808" cy="290891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3" name="Obrázek 32">
                <a:extLst>
                  <a:ext uri="{FF2B5EF4-FFF2-40B4-BE49-F238E27FC236}">
                    <a16:creationId xmlns:a16="http://schemas.microsoft.com/office/drawing/2014/main" id="{9C1527E1-07CB-46CF-AFE1-6A5F67A4C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87" t="33600" r="61974" b="9845"/>
              <a:stretch/>
            </p:blipFill>
            <p:spPr>
              <a:xfrm>
                <a:off x="6373437" y="2845404"/>
                <a:ext cx="1100808" cy="290892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EBF21A78-26E2-414F-A2B9-7C62017776D6}"/>
                </a:ext>
              </a:extLst>
            </p:cNvPr>
            <p:cNvSpPr txBox="1"/>
            <p:nvPr/>
          </p:nvSpPr>
          <p:spPr>
            <a:xfrm>
              <a:off x="6372990" y="5939988"/>
              <a:ext cx="2313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PersonTimeFrame</a:t>
              </a:r>
              <a:r>
                <a:rPr lang="en-US"/>
                <a:t>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88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B72B0963-4FAA-4A87-8D2C-8B3274B2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person’s torso → distance from camera</a:t>
            </a:r>
          </a:p>
        </p:txBody>
      </p:sp>
      <p:pic>
        <p:nvPicPr>
          <p:cNvPr id="24" name="Obrázek 23">
            <a:extLst>
              <a:ext uri="{FF2B5EF4-FFF2-40B4-BE49-F238E27FC236}">
                <a16:creationId xmlns:a16="http://schemas.microsoft.com/office/drawing/2014/main" id="{AEA017E1-1750-4C1B-AA2B-ED9EBED7B8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 t="19377" r="12623"/>
          <a:stretch/>
        </p:blipFill>
        <p:spPr>
          <a:xfrm>
            <a:off x="3492529" y="2492896"/>
            <a:ext cx="2160000" cy="2538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65CCD1A5-502E-4F6C-8922-26F60895EE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9" t="19210" r="21754"/>
          <a:stretch/>
        </p:blipFill>
        <p:spPr>
          <a:xfrm>
            <a:off x="6523519" y="2500549"/>
            <a:ext cx="2160000" cy="25438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027FD6A1-62FF-450C-ABDF-1E34A69A4A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 t="19044" r="7076"/>
          <a:stretch/>
        </p:blipFill>
        <p:spPr>
          <a:xfrm>
            <a:off x="453919" y="2487640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TextovéPole 31">
            <a:extLst>
              <a:ext uri="{FF2B5EF4-FFF2-40B4-BE49-F238E27FC236}">
                <a16:creationId xmlns:a16="http://schemas.microsoft.com/office/drawing/2014/main" id="{92007E9B-FD16-4BFC-B124-50BADDE828C4}"/>
              </a:ext>
            </a:extLst>
          </p:cNvPr>
          <p:cNvSpPr txBox="1"/>
          <p:nvPr/>
        </p:nvSpPr>
        <p:spPr>
          <a:xfrm>
            <a:off x="45391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2 m</a:t>
            </a:r>
            <a:endParaRPr lang="en-US" dirty="0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121B7B2D-ECB1-43D9-85C5-24F4167CF95B}"/>
              </a:ext>
            </a:extLst>
          </p:cNvPr>
          <p:cNvSpPr txBox="1"/>
          <p:nvPr/>
        </p:nvSpPr>
        <p:spPr>
          <a:xfrm>
            <a:off x="349035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3 m</a:t>
            </a:r>
            <a:endParaRPr lang="en-US" dirty="0"/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66093447-A44B-4583-8AD1-4FFA41998088}"/>
              </a:ext>
            </a:extLst>
          </p:cNvPr>
          <p:cNvSpPr txBox="1"/>
          <p:nvPr/>
        </p:nvSpPr>
        <p:spPr>
          <a:xfrm>
            <a:off x="6523519" y="521594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6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4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B72B0963-4FAA-4A87-8D2C-8B3274B2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person’s torso → distance from camera</a:t>
            </a:r>
          </a:p>
        </p:txBody>
      </p:sp>
      <p:pic>
        <p:nvPicPr>
          <p:cNvPr id="26" name="Obrázek 25">
            <a:extLst>
              <a:ext uri="{FF2B5EF4-FFF2-40B4-BE49-F238E27FC236}">
                <a16:creationId xmlns:a16="http://schemas.microsoft.com/office/drawing/2014/main" id="{3B074DE5-DC68-43AA-96A1-74E0621E7E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1" t="19377" r="37822"/>
          <a:stretch/>
        </p:blipFill>
        <p:spPr>
          <a:xfrm>
            <a:off x="3492529" y="2492896"/>
            <a:ext cx="2160000" cy="2538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5A11E258-0842-4AE8-A789-19C15C87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4" r="61413"/>
          <a:stretch/>
        </p:blipFill>
        <p:spPr>
          <a:xfrm>
            <a:off x="6526800" y="2497922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08DA735C-A586-4CC6-9D7C-4418B4E2A9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7" t="19044" r="19486"/>
          <a:stretch/>
        </p:blipFill>
        <p:spPr>
          <a:xfrm>
            <a:off x="453919" y="2492896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TextovéPole 31">
            <a:extLst>
              <a:ext uri="{FF2B5EF4-FFF2-40B4-BE49-F238E27FC236}">
                <a16:creationId xmlns:a16="http://schemas.microsoft.com/office/drawing/2014/main" id="{92007E9B-FD16-4BFC-B124-50BADDE828C4}"/>
              </a:ext>
            </a:extLst>
          </p:cNvPr>
          <p:cNvSpPr txBox="1"/>
          <p:nvPr/>
        </p:nvSpPr>
        <p:spPr>
          <a:xfrm>
            <a:off x="45391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2 m</a:t>
            </a:r>
            <a:endParaRPr lang="en-US" dirty="0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121B7B2D-ECB1-43D9-85C5-24F4167CF95B}"/>
              </a:ext>
            </a:extLst>
          </p:cNvPr>
          <p:cNvSpPr txBox="1"/>
          <p:nvPr/>
        </p:nvSpPr>
        <p:spPr>
          <a:xfrm>
            <a:off x="349035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3 m</a:t>
            </a:r>
            <a:endParaRPr lang="en-US" dirty="0"/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66093447-A44B-4583-8AD1-4FFA41998088}"/>
              </a:ext>
            </a:extLst>
          </p:cNvPr>
          <p:cNvSpPr txBox="1"/>
          <p:nvPr/>
        </p:nvSpPr>
        <p:spPr>
          <a:xfrm>
            <a:off x="6523519" y="521594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6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2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6EC2D28-648B-4C54-86E2-9CBFDC1F4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9" t="9843" r="8165" b="6486"/>
          <a:stretch/>
        </p:blipFill>
        <p:spPr>
          <a:xfrm>
            <a:off x="2123728" y="2204864"/>
            <a:ext cx="4896544" cy="4162062"/>
          </a:xfrm>
          <a:ln w="28575">
            <a:solidFill>
              <a:schemeClr val="tx1"/>
            </a:solidFill>
          </a:ln>
        </p:spPr>
      </p:pic>
      <p:sp>
        <p:nvSpPr>
          <p:cNvPr id="6" name="Zástupný obsah 6">
            <a:extLst>
              <a:ext uri="{FF2B5EF4-FFF2-40B4-BE49-F238E27FC236}">
                <a16:creationId xmlns:a16="http://schemas.microsoft.com/office/drawing/2014/main" id="{802FB084-DBC9-4957-BE4A-E08AA7C5AB35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Intersection of distance planes → person‘s position</a:t>
            </a:r>
          </a:p>
        </p:txBody>
      </p:sp>
    </p:spTree>
    <p:extLst>
      <p:ext uri="{BB962C8B-B14F-4D97-AF65-F5344CB8AC3E}">
        <p14:creationId xmlns:p14="http://schemas.microsoft.com/office/powerpoint/2010/main" val="172354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36" name="Krychle 35">
            <a:extLst>
              <a:ext uri="{FF2B5EF4-FFF2-40B4-BE49-F238E27FC236}">
                <a16:creationId xmlns:a16="http://schemas.microsoft.com/office/drawing/2014/main" id="{EFD5B360-E17C-4B2F-B9D0-39285872D1E4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sp>
        <p:nvSpPr>
          <p:cNvPr id="37" name="Zástupný obsah 2">
            <a:extLst>
              <a:ext uri="{FF2B5EF4-FFF2-40B4-BE49-F238E27FC236}">
                <a16:creationId xmlns:a16="http://schemas.microsoft.com/office/drawing/2014/main" id="{AB1BE820-45F7-4474-9AB3-CB317B8E3E5A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39355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4B1ECCB7-8CED-4662-8F0E-42B68BED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6417344" y="2421088"/>
            <a:ext cx="2269456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42D84F23-E087-49B1-AEFF-F2566DD36E6C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2C1C78F6-E3AD-494A-998B-F0DBA262E362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123304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E26E80F8-4AEC-4624-A697-BD4D6186A703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609329" y="2974651"/>
            <a:ext cx="2314600" cy="146246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Obrázek 11">
            <a:extLst>
              <a:ext uri="{FF2B5EF4-FFF2-40B4-BE49-F238E27FC236}">
                <a16:creationId xmlns:a16="http://schemas.microsoft.com/office/drawing/2014/main" id="{D423752F-BB0C-42F4-8283-26B446448A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5" name="Řečová bublina: oválný bublinový popisek 14">
            <a:extLst>
              <a:ext uri="{FF2B5EF4-FFF2-40B4-BE49-F238E27FC236}">
                <a16:creationId xmlns:a16="http://schemas.microsoft.com/office/drawing/2014/main" id="{419C1F8F-659C-4278-A8DD-20702192F893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New person!</a:t>
            </a:r>
          </a:p>
        </p:txBody>
      </p:sp>
      <p:sp>
        <p:nvSpPr>
          <p:cNvPr id="18" name="Zástupný obsah 2">
            <a:extLst>
              <a:ext uri="{FF2B5EF4-FFF2-40B4-BE49-F238E27FC236}">
                <a16:creationId xmlns:a16="http://schemas.microsoft.com/office/drawing/2014/main" id="{289F3A77-4E1E-4782-865E-FACA1C267B9C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656020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Inspiration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8538D3-BDD2-4FC4-8269-67E215FBD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Marauder's Map from Harry Potter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Magic parchment that reveals the current location of anyone on Hogwarts grounds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2455A12-00E4-4309-8BFF-5DA63CADEC44}"/>
              </a:ext>
            </a:extLst>
          </p:cNvPr>
          <p:cNvSpPr txBox="1"/>
          <p:nvPr/>
        </p:nvSpPr>
        <p:spPr>
          <a:xfrm>
            <a:off x="1524000" y="6116960"/>
            <a:ext cx="609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  <a:cs typeface="Courier New" panose="02070309020205020404" pitchFamily="49" charset="0"/>
              </a:rPr>
              <a:t>http://harrypotter.wikia.com/wiki/Marauder%27s_Map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A65A5E58-BB43-44D4-96F5-6F5318F89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041469"/>
            <a:ext cx="3680684" cy="28437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3E80F21-5E57-4F9F-BA32-3E89D8BEF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1470"/>
            <a:ext cx="5687412" cy="28437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3553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C8EABCF3-E56A-49B2-B2DD-1C6D9E8C8F49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6932C774-356E-4E5B-8875-1A2C18B6D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6417344" y="2421088"/>
            <a:ext cx="2269458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CBE6F490-5FDC-4043-93FC-5D9011EF062D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139445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86C6F096-5F1C-4602-A62F-E51BB404551A}"/>
              </a:ext>
            </a:extLst>
          </p:cNvPr>
          <p:cNvCxnSpPr>
            <a:cxnSpLocks/>
          </p:cNvCxnSpPr>
          <p:nvPr/>
        </p:nvCxnSpPr>
        <p:spPr>
          <a:xfrm flipH="1" flipV="1">
            <a:off x="2761458" y="2966432"/>
            <a:ext cx="1162472" cy="147068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Řečová bublina: oválný bublinový popisek 11">
            <a:extLst>
              <a:ext uri="{FF2B5EF4-FFF2-40B4-BE49-F238E27FC236}">
                <a16:creationId xmlns:a16="http://schemas.microsoft.com/office/drawing/2014/main" id="{36FA5B75-FCB4-4F08-9D64-D840B70EA779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Known person!</a:t>
            </a: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B0C9DB9D-C4D2-4AFA-93D2-892711EA6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9" name="Zástupný obsah 2">
            <a:extLst>
              <a:ext uri="{FF2B5EF4-FFF2-40B4-BE49-F238E27FC236}">
                <a16:creationId xmlns:a16="http://schemas.microsoft.com/office/drawing/2014/main" id="{9283E97E-15E1-4A78-BDC5-59977C874D15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101105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B7C3808-A7A9-4E91-85E8-8C7EEFB95A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6417344" y="2421088"/>
            <a:ext cx="2269463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544B419D-FA98-4163-BB68-E0188B8551E0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Obrázek 18">
            <a:extLst>
              <a:ext uri="{FF2B5EF4-FFF2-40B4-BE49-F238E27FC236}">
                <a16:creationId xmlns:a16="http://schemas.microsoft.com/office/drawing/2014/main" id="{BEB43837-CBF6-44ED-BB04-12EFEC2FAB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2" name="Zástupný obsah 2">
            <a:extLst>
              <a:ext uri="{FF2B5EF4-FFF2-40B4-BE49-F238E27FC236}">
                <a16:creationId xmlns:a16="http://schemas.microsoft.com/office/drawing/2014/main" id="{EAD4CF9B-6573-42FB-BE45-5FD84F3C94C2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170807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86C6F096-5F1C-4602-A62F-E51BB404551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1609329" y="4437114"/>
            <a:ext cx="2314602" cy="742383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Obrázek 12">
            <a:extLst>
              <a:ext uri="{FF2B5EF4-FFF2-40B4-BE49-F238E27FC236}">
                <a16:creationId xmlns:a16="http://schemas.microsoft.com/office/drawing/2014/main" id="{617122C7-4B71-4DBF-9835-1DACB3028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457199" y="4265697"/>
            <a:ext cx="1152130" cy="1827599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F02AB93E-4569-47D6-89D0-7A35FB27A2E1}"/>
              </a:ext>
            </a:extLst>
          </p:cNvPr>
          <p:cNvSpPr txBox="1"/>
          <p:nvPr/>
        </p:nvSpPr>
        <p:spPr>
          <a:xfrm>
            <a:off x="457118" y="6117558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2</a:t>
            </a:r>
          </a:p>
        </p:txBody>
      </p:sp>
      <p:sp>
        <p:nvSpPr>
          <p:cNvPr id="19" name="Řečová bublina: oválný bublinový popisek 18">
            <a:extLst>
              <a:ext uri="{FF2B5EF4-FFF2-40B4-BE49-F238E27FC236}">
                <a16:creationId xmlns:a16="http://schemas.microsoft.com/office/drawing/2014/main" id="{2947E8A2-281E-4F92-91AC-38485C641052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New person!</a:t>
            </a:r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EC0D1114-D401-4612-A4BF-C613A0E125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3" name="Zástupný obsah 2">
            <a:extLst>
              <a:ext uri="{FF2B5EF4-FFF2-40B4-BE49-F238E27FC236}">
                <a16:creationId xmlns:a16="http://schemas.microsoft.com/office/drawing/2014/main" id="{A76D0095-F3F6-40C2-AABD-627663D232F3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65793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617122C7-4B71-4DBF-9835-1DACB3028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457199" y="4265697"/>
            <a:ext cx="1152130" cy="1827599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F02AB93E-4569-47D6-89D0-7A35FB27A2E1}"/>
              </a:ext>
            </a:extLst>
          </p:cNvPr>
          <p:cNvSpPr txBox="1"/>
          <p:nvPr/>
        </p:nvSpPr>
        <p:spPr>
          <a:xfrm>
            <a:off x="457118" y="6117558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2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03D06312-762C-4AD0-8B07-E4264BAF7029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Obrázek 19">
            <a:extLst>
              <a:ext uri="{FF2B5EF4-FFF2-40B4-BE49-F238E27FC236}">
                <a16:creationId xmlns:a16="http://schemas.microsoft.com/office/drawing/2014/main" id="{991D6941-24B9-412D-9125-1D88D4CE3F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0" t="32311" r="24897"/>
          <a:stretch/>
        </p:blipFill>
        <p:spPr>
          <a:xfrm>
            <a:off x="6417344" y="2421088"/>
            <a:ext cx="2269462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295083CA-D4A1-4B55-9EE3-86D1C4749F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3" name="Krychle 22">
            <a:extLst>
              <a:ext uri="{FF2B5EF4-FFF2-40B4-BE49-F238E27FC236}">
                <a16:creationId xmlns:a16="http://schemas.microsoft.com/office/drawing/2014/main" id="{A8184D87-E87F-4D68-AC48-A59373EC834F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sp>
        <p:nvSpPr>
          <p:cNvPr id="25" name="Zástupný obsah 2">
            <a:extLst>
              <a:ext uri="{FF2B5EF4-FFF2-40B4-BE49-F238E27FC236}">
                <a16:creationId xmlns:a16="http://schemas.microsoft.com/office/drawing/2014/main" id="{CA4891E9-6D18-498A-AE88-C10351307261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1846243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86C6F096-5F1C-4602-A62F-E51BB404551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3294102" y="2961327"/>
            <a:ext cx="629830" cy="147578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Obrázek 15">
            <a:extLst>
              <a:ext uri="{FF2B5EF4-FFF2-40B4-BE49-F238E27FC236}">
                <a16:creationId xmlns:a16="http://schemas.microsoft.com/office/drawing/2014/main" id="{00F45195-27B2-4806-9C8D-0FF268A6A7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617122C7-4B71-4DBF-9835-1DACB3028F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457199" y="4265697"/>
            <a:ext cx="1152130" cy="1827599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F02AB93E-4569-47D6-89D0-7A35FB27A2E1}"/>
              </a:ext>
            </a:extLst>
          </p:cNvPr>
          <p:cNvSpPr txBox="1"/>
          <p:nvPr/>
        </p:nvSpPr>
        <p:spPr>
          <a:xfrm>
            <a:off x="457118" y="6117558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2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A24CC338-7349-47CC-9DA3-99836E48C4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0" t="32311" r="24897"/>
          <a:stretch/>
        </p:blipFill>
        <p:spPr>
          <a:xfrm>
            <a:off x="2141973" y="2047528"/>
            <a:ext cx="1152129" cy="1827598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0" name="Řečová bublina: oválný bublinový popisek 19">
            <a:extLst>
              <a:ext uri="{FF2B5EF4-FFF2-40B4-BE49-F238E27FC236}">
                <a16:creationId xmlns:a16="http://schemas.microsoft.com/office/drawing/2014/main" id="{F7F9D2F5-585E-49B6-BC39-CBBEE2FD5DC8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Known person!</a:t>
            </a:r>
          </a:p>
        </p:txBody>
      </p:sp>
      <p:sp>
        <p:nvSpPr>
          <p:cNvPr id="23" name="Zástupný obsah 2">
            <a:extLst>
              <a:ext uri="{FF2B5EF4-FFF2-40B4-BE49-F238E27FC236}">
                <a16:creationId xmlns:a16="http://schemas.microsoft.com/office/drawing/2014/main" id="{213C88DF-5F3B-4EB4-92A0-CF74550DBB4B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45746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EFD02E1-3469-4DC9-8226-8BEAA499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Visualisation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62C31E15-8438-4B91-ADF9-991AAF4567C0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96470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Paths of all tracked people, positions of cameras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Interactive 3D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1465BDE6-8D96-49E7-96C7-DD8BB7972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739110"/>
            <a:ext cx="3960000" cy="3006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C30DC68-6940-46B6-B61B-D1C615667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00" y="2739110"/>
            <a:ext cx="3960000" cy="3006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41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997ADA-8ED6-4557-8C1A-79C2C5C7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52EA75-FD90-4040-B161-EE690F2E5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Own images and videos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COCO</a:t>
            </a:r>
            <a:r>
              <a:rPr lang="en-US" dirty="0"/>
              <a:t> dataset for </a:t>
            </a:r>
            <a:r>
              <a:rPr lang="en-US" i="1" dirty="0"/>
              <a:t>OpenPose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A1D6EF9-3361-47F9-887A-5763C2B2DF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15" y="2801466"/>
            <a:ext cx="6108171" cy="34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86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6D7B3-46E2-4DAA-906A-4C8D69C5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42557A6E-718D-470C-AF8D-6B5688B25F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958250"/>
              </p:ext>
            </p:extLst>
          </p:nvPr>
        </p:nvGraphicFramePr>
        <p:xfrm>
          <a:off x="457200" y="1166018"/>
          <a:ext cx="8686800" cy="5071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ovéPole 2">
            <a:extLst>
              <a:ext uri="{FF2B5EF4-FFF2-40B4-BE49-F238E27FC236}">
                <a16:creationId xmlns:a16="http://schemas.microsoft.com/office/drawing/2014/main" id="{578BF0B6-D542-4290-9B3F-9A1DA32F75EB}"/>
              </a:ext>
            </a:extLst>
          </p:cNvPr>
          <p:cNvSpPr txBox="1"/>
          <p:nvPr/>
        </p:nvSpPr>
        <p:spPr>
          <a:xfrm>
            <a:off x="457200" y="623731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GPU binary start</a:t>
            </a:r>
            <a:r>
              <a:rPr lang="cs-CZ" sz="1100" dirty="0"/>
              <a:t>-up</a:t>
            </a:r>
            <a:r>
              <a:rPr lang="en-US" sz="1100" dirty="0"/>
              <a:t> time: 2.1 s</a:t>
            </a:r>
            <a:r>
              <a:rPr lang="cs-CZ" sz="1100" dirty="0"/>
              <a:t>, </a:t>
            </a:r>
            <a:r>
              <a:rPr lang="en-US" sz="1100" dirty="0"/>
              <a:t>CPU binary start</a:t>
            </a:r>
            <a:r>
              <a:rPr lang="cs-CZ" sz="1100" dirty="0"/>
              <a:t>-up</a:t>
            </a:r>
            <a:r>
              <a:rPr lang="en-US" sz="1100" dirty="0"/>
              <a:t> time:  3.4 s</a:t>
            </a:r>
            <a:r>
              <a:rPr lang="cs-CZ" sz="1100" dirty="0"/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89249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6D7B3-46E2-4DAA-906A-4C8D69C5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42557A6E-718D-470C-AF8D-6B5688B25F12}"/>
              </a:ext>
            </a:extLst>
          </p:cNvPr>
          <p:cNvGraphicFramePr/>
          <p:nvPr>
            <p:extLst/>
          </p:nvPr>
        </p:nvGraphicFramePr>
        <p:xfrm>
          <a:off x="457200" y="1166018"/>
          <a:ext cx="8686800" cy="5071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ovéPole 2">
            <a:extLst>
              <a:ext uri="{FF2B5EF4-FFF2-40B4-BE49-F238E27FC236}">
                <a16:creationId xmlns:a16="http://schemas.microsoft.com/office/drawing/2014/main" id="{578BF0B6-D542-4290-9B3F-9A1DA32F75EB}"/>
              </a:ext>
            </a:extLst>
          </p:cNvPr>
          <p:cNvSpPr txBox="1"/>
          <p:nvPr/>
        </p:nvSpPr>
        <p:spPr>
          <a:xfrm>
            <a:off x="457200" y="6237312"/>
            <a:ext cx="822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GPU binary start</a:t>
            </a:r>
            <a:r>
              <a:rPr lang="cs-CZ" sz="1100" dirty="0"/>
              <a:t>-up</a:t>
            </a:r>
            <a:r>
              <a:rPr lang="en-US" sz="1100" dirty="0"/>
              <a:t> time: 2.1 s</a:t>
            </a:r>
            <a:r>
              <a:rPr lang="cs-CZ" sz="1100" dirty="0"/>
              <a:t>, </a:t>
            </a:r>
            <a:r>
              <a:rPr lang="en-US" sz="1100" dirty="0"/>
              <a:t>CPU binary start</a:t>
            </a:r>
            <a:r>
              <a:rPr lang="cs-CZ" sz="1100" dirty="0"/>
              <a:t>-up</a:t>
            </a:r>
            <a:r>
              <a:rPr lang="en-US" sz="1100" dirty="0"/>
              <a:t> time:  3.4 s</a:t>
            </a:r>
            <a:r>
              <a:rPr lang="cs-CZ" sz="1100" dirty="0"/>
              <a:t>.</a:t>
            </a:r>
            <a:endParaRPr lang="en-US" sz="1100" dirty="0"/>
          </a:p>
        </p:txBody>
      </p:sp>
      <p:sp>
        <p:nvSpPr>
          <p:cNvPr id="5" name="Řečová bublina: oválný bublinový popisek 4">
            <a:extLst>
              <a:ext uri="{FF2B5EF4-FFF2-40B4-BE49-F238E27FC236}">
                <a16:creationId xmlns:a16="http://schemas.microsoft.com/office/drawing/2014/main" id="{53FCEB0C-8D4E-4197-B44A-8F69417275FF}"/>
              </a:ext>
            </a:extLst>
          </p:cNvPr>
          <p:cNvSpPr/>
          <p:nvPr/>
        </p:nvSpPr>
        <p:spPr>
          <a:xfrm>
            <a:off x="2987824" y="4869160"/>
            <a:ext cx="1296144" cy="35572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215 ms</a:t>
            </a:r>
          </a:p>
        </p:txBody>
      </p:sp>
    </p:spTree>
    <p:extLst>
      <p:ext uri="{BB962C8B-B14F-4D97-AF65-F5344CB8AC3E}">
        <p14:creationId xmlns:p14="http://schemas.microsoft.com/office/powerpoint/2010/main" val="953493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8538D3-BDD2-4FC4-8269-67E215FBD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Multiple people walking in a scene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Multiple stationary cameras</a:t>
            </a:r>
          </a:p>
          <a:p>
            <a:pPr marL="108585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Initial calibration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Individual path tracking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86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997ADA-8ED6-4557-8C1A-79C2C5C7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52EA75-FD90-4040-B161-EE690F2E5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Image preprocessing → stable matcher and tracker</a:t>
            </a:r>
            <a:endParaRPr lang="en-US" i="1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20FFCCF6-87B7-4087-9A29-45584E6527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02" y="3863181"/>
            <a:ext cx="3600000" cy="2025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Obrázek 15">
            <a:extLst>
              <a:ext uri="{FF2B5EF4-FFF2-40B4-BE49-F238E27FC236}">
                <a16:creationId xmlns:a16="http://schemas.microsoft.com/office/drawing/2014/main" id="{6C85384C-1328-42CC-AA8E-26BBC53B12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63181"/>
            <a:ext cx="3600000" cy="2025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6C02DE11-6C67-4AB4-9012-CE15CE614682}"/>
              </a:ext>
            </a:extLst>
          </p:cNvPr>
          <p:cNvSpPr txBox="1"/>
          <p:nvPr/>
        </p:nvSpPr>
        <p:spPr>
          <a:xfrm>
            <a:off x="457200" y="6090681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Side original</a:t>
            </a:r>
            <a:endParaRPr lang="en-US" dirty="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FFDA24C6-3A63-4FC0-9A41-6B77D3F8A744}"/>
              </a:ext>
            </a:extLst>
          </p:cNvPr>
          <p:cNvSpPr txBox="1"/>
          <p:nvPr/>
        </p:nvSpPr>
        <p:spPr>
          <a:xfrm>
            <a:off x="4726802" y="6090681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Front original</a:t>
            </a:r>
            <a:endParaRPr lang="en-US" dirty="0"/>
          </a:p>
        </p:txBody>
      </p:sp>
      <p:pic>
        <p:nvPicPr>
          <p:cNvPr id="19" name="Obrázek 18">
            <a:extLst>
              <a:ext uri="{FF2B5EF4-FFF2-40B4-BE49-F238E27FC236}">
                <a16:creationId xmlns:a16="http://schemas.microsoft.com/office/drawing/2014/main" id="{D6E92C19-0CBB-423C-88C9-7BB2EF3163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6" t="47536" r="57508" b="20137"/>
          <a:stretch/>
        </p:blipFill>
        <p:spPr>
          <a:xfrm>
            <a:off x="3088242" y="2349000"/>
            <a:ext cx="972000" cy="108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4F3E61FF-BCBA-4FDF-BCAE-C75E38CAA2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8" t="57976" r="45187" b="9697"/>
          <a:stretch/>
        </p:blipFill>
        <p:spPr>
          <a:xfrm>
            <a:off x="5089679" y="2349000"/>
            <a:ext cx="972000" cy="108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2" name="Symbol zákazu 21">
            <a:extLst>
              <a:ext uri="{FF2B5EF4-FFF2-40B4-BE49-F238E27FC236}">
                <a16:creationId xmlns:a16="http://schemas.microsoft.com/office/drawing/2014/main" id="{35CFD787-7929-43FC-A30C-BCC869E6B293}"/>
              </a:ext>
            </a:extLst>
          </p:cNvPr>
          <p:cNvSpPr/>
          <p:nvPr/>
        </p:nvSpPr>
        <p:spPr>
          <a:xfrm>
            <a:off x="4250924" y="2564964"/>
            <a:ext cx="648072" cy="648072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49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rázek 12">
            <a:extLst>
              <a:ext uri="{FF2B5EF4-FFF2-40B4-BE49-F238E27FC236}">
                <a16:creationId xmlns:a16="http://schemas.microsoft.com/office/drawing/2014/main" id="{2C52AD67-5D08-4778-A8C4-E079991DA2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8" t="48272" r="58177" b="19401"/>
          <a:stretch/>
        </p:blipFill>
        <p:spPr>
          <a:xfrm>
            <a:off x="3081061" y="2349000"/>
            <a:ext cx="972000" cy="108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C7997ADA-8ED6-4557-8C1A-79C2C5C7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52EA75-FD90-4040-B161-EE690F2E5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dirty="0"/>
              <a:t>Image preprocessing → stable matcher and tracker</a:t>
            </a:r>
            <a:endParaRPr lang="en-US" i="1" dirty="0"/>
          </a:p>
        </p:txBody>
      </p:sp>
      <p:pic>
        <p:nvPicPr>
          <p:cNvPr id="14" name="Obrázek 13">
            <a:extLst>
              <a:ext uri="{FF2B5EF4-FFF2-40B4-BE49-F238E27FC236}">
                <a16:creationId xmlns:a16="http://schemas.microsoft.com/office/drawing/2014/main" id="{20FFCCF6-87B7-4087-9A29-45584E6527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00" y="3863181"/>
            <a:ext cx="3600000" cy="2025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6C02DE11-6C67-4AB4-9012-CE15CE614682}"/>
              </a:ext>
            </a:extLst>
          </p:cNvPr>
          <p:cNvSpPr txBox="1"/>
          <p:nvPr/>
        </p:nvSpPr>
        <p:spPr>
          <a:xfrm>
            <a:off x="457200" y="6090681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Side preprocessed</a:t>
            </a:r>
            <a:endParaRPr lang="en-US" dirty="0"/>
          </a:p>
        </p:txBody>
      </p:sp>
      <p:sp>
        <p:nvSpPr>
          <p:cNvPr id="18" name="TextovéPole 17">
            <a:extLst>
              <a:ext uri="{FF2B5EF4-FFF2-40B4-BE49-F238E27FC236}">
                <a16:creationId xmlns:a16="http://schemas.microsoft.com/office/drawing/2014/main" id="{FFDA24C6-3A63-4FC0-9A41-6B77D3F8A744}"/>
              </a:ext>
            </a:extLst>
          </p:cNvPr>
          <p:cNvSpPr txBox="1"/>
          <p:nvPr/>
        </p:nvSpPr>
        <p:spPr>
          <a:xfrm>
            <a:off x="4726802" y="6090681"/>
            <a:ext cx="39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Front preprocessed</a:t>
            </a:r>
            <a:endParaRPr lang="en-US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78BA498C-F3E3-4E0F-97A1-CAED307138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61" y="3863181"/>
            <a:ext cx="3600000" cy="2025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134A4E6A-11C9-4232-979B-ACAD75B24DB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5" t="59945" r="46729" b="7728"/>
          <a:stretch/>
        </p:blipFill>
        <p:spPr>
          <a:xfrm>
            <a:off x="5086800" y="2349000"/>
            <a:ext cx="972000" cy="108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Šipka: obousměrná vodorovná 7">
            <a:extLst>
              <a:ext uri="{FF2B5EF4-FFF2-40B4-BE49-F238E27FC236}">
                <a16:creationId xmlns:a16="http://schemas.microsoft.com/office/drawing/2014/main" id="{EEC6710B-1205-4A2F-A851-EB85EFCA166D}"/>
              </a:ext>
            </a:extLst>
          </p:cNvPr>
          <p:cNvSpPr/>
          <p:nvPr/>
        </p:nvSpPr>
        <p:spPr>
          <a:xfrm>
            <a:off x="4209890" y="2564949"/>
            <a:ext cx="720080" cy="648102"/>
          </a:xfrm>
          <a:prstGeom prst="leftRightArrow">
            <a:avLst>
              <a:gd name="adj1" fmla="val 35278"/>
              <a:gd name="adj2" fmla="val 34051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672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0AF0E1-F9EE-4145-9D86-33AB52E8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Zástupný obsah 4">
            <a:extLst>
              <a:ext uri="{FF2B5EF4-FFF2-40B4-BE49-F238E27FC236}">
                <a16:creationId xmlns:a16="http://schemas.microsoft.com/office/drawing/2014/main" id="{28187684-F14A-462C-B0AA-367543F97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0" t="11137" r="8786" b="10904"/>
          <a:stretch/>
        </p:blipFill>
        <p:spPr>
          <a:xfrm>
            <a:off x="4788024" y="2098972"/>
            <a:ext cx="3897154" cy="3528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61C3E1A9-6B67-4100-8074-E7EE63A10A6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/>
          </a:p>
          <a:p>
            <a:r>
              <a:rPr lang="en-US" sz="2400" b="1" dirty="0"/>
              <a:t>Matching</a:t>
            </a:r>
            <a:br>
              <a:rPr lang="en-US" sz="2400" b="1" dirty="0"/>
            </a:br>
            <a:r>
              <a:rPr lang="en-US" sz="2400" dirty="0"/>
              <a:t>torso (t-shirt) based</a:t>
            </a:r>
          </a:p>
          <a:p>
            <a:r>
              <a:rPr lang="en-US" sz="2400" b="1" dirty="0"/>
              <a:t>Triangulation</a:t>
            </a:r>
            <a:br>
              <a:rPr lang="en-US" sz="2400" dirty="0"/>
            </a:br>
            <a:r>
              <a:rPr lang="en-US" sz="2400" dirty="0"/>
              <a:t>worst case less than 35 cm error in 600 cm space.</a:t>
            </a:r>
          </a:p>
          <a:p>
            <a:r>
              <a:rPr lang="en-US" sz="2400" b="1" dirty="0"/>
              <a:t>Tracking</a:t>
            </a:r>
            <a:br>
              <a:rPr lang="en-US" sz="2400" dirty="0"/>
            </a:br>
            <a:r>
              <a:rPr lang="en-US" sz="2400" dirty="0"/>
              <a:t>similarity threshold</a:t>
            </a:r>
          </a:p>
        </p:txBody>
      </p:sp>
    </p:spTree>
    <p:extLst>
      <p:ext uri="{BB962C8B-B14F-4D97-AF65-F5344CB8AC3E}">
        <p14:creationId xmlns:p14="http://schemas.microsoft.com/office/powerpoint/2010/main" val="183421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0BF3FD-26C3-43E6-9274-F146F8A9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850" y="1064249"/>
            <a:ext cx="8229600" cy="490997"/>
          </a:xfrm>
        </p:spPr>
        <p:txBody>
          <a:bodyPr/>
          <a:lstStyle/>
          <a:p>
            <a:r>
              <a:rPr lang="en-US" sz="2800" i="1" dirty="0"/>
              <a:t>Thank you for your attention.</a:t>
            </a:r>
            <a:endParaRPr lang="en-US" sz="3600" i="1" dirty="0"/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7DB31F50-C58E-41E5-84B1-48F5EDD95AD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Pedestrian tracking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18D815C-D838-41E1-A8BE-B97F119D7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7" y="1772816"/>
            <a:ext cx="8229600" cy="43422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268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915968E-883F-4EFD-B700-879BB08C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2"/>
            <a:ext cx="7920000" cy="4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2D8139D-5B39-4B3C-A1D8-169C6660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4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78C1E3B-70A7-4DE8-8928-F80EEB21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14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3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364192A5-46BA-4948-8686-F4E3DED5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216047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50652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54AC75EB-769B-41AB-B575-94D71A90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285314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415624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28653F4D-63C7-4684-ADA4-B19CE0AE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356230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325992021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VUT">
      <a:dk1>
        <a:srgbClr val="000000"/>
      </a:dk1>
      <a:lt1>
        <a:srgbClr val="FFFFFF"/>
      </a:lt1>
      <a:dk2>
        <a:srgbClr val="595959"/>
      </a:dk2>
      <a:lt2>
        <a:srgbClr val="F1F5F5"/>
      </a:lt2>
      <a:accent1>
        <a:srgbClr val="BF0000"/>
      </a:accent1>
      <a:accent2>
        <a:srgbClr val="E4002B"/>
      </a:accent2>
      <a:accent3>
        <a:srgbClr val="FFC000"/>
      </a:accent3>
      <a:accent4>
        <a:srgbClr val="FFFF00"/>
      </a:accent4>
      <a:accent5>
        <a:srgbClr val="B0F0C1"/>
      </a:accent5>
      <a:accent6>
        <a:srgbClr val="92CDDC"/>
      </a:accent6>
      <a:hlink>
        <a:srgbClr val="31859B"/>
      </a:hlink>
      <a:folHlink>
        <a:srgbClr val="205867"/>
      </a:folHlink>
    </a:clrScheme>
    <a:fontScheme name="CMU Serif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lastní návr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Office PowerPoint</Application>
  <PresentationFormat>Předvádění na obrazovce (4:3)</PresentationFormat>
  <Paragraphs>119</Paragraphs>
  <Slides>33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33</vt:i4>
      </vt:variant>
    </vt:vector>
  </HeadingPairs>
  <TitlesOfParts>
    <vt:vector size="40" baseType="lpstr">
      <vt:lpstr>Wingdings</vt:lpstr>
      <vt:lpstr>Calibri Light</vt:lpstr>
      <vt:lpstr>Arial</vt:lpstr>
      <vt:lpstr>CMU Serif</vt:lpstr>
      <vt:lpstr>Calibri</vt:lpstr>
      <vt:lpstr>Motiv systému Office</vt:lpstr>
      <vt:lpstr>Vlastní návrh</vt:lpstr>
      <vt:lpstr>Pedestrian tracking</vt:lpstr>
      <vt:lpstr>Task Inspiration</vt:lpstr>
      <vt:lpstr>Task definition</vt:lpstr>
      <vt:lpstr>Processing pipeline</vt:lpstr>
      <vt:lpstr>Processing pipeline</vt:lpstr>
      <vt:lpstr>Processing pipeline</vt:lpstr>
      <vt:lpstr>Processing pipeline</vt:lpstr>
      <vt:lpstr>Processing pipeline</vt:lpstr>
      <vt:lpstr>Processing pipeline</vt:lpstr>
      <vt:lpstr>Processing pipeline</vt:lpstr>
      <vt:lpstr>Human Detection in 2D</vt:lpstr>
      <vt:lpstr>Person View Matching</vt:lpstr>
      <vt:lpstr>Person View Matching</vt:lpstr>
      <vt:lpstr>Triangulation</vt:lpstr>
      <vt:lpstr>Triangulation</vt:lpstr>
      <vt:lpstr>Triangulation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Visualisation</vt:lpstr>
      <vt:lpstr>Testing Data</vt:lpstr>
      <vt:lpstr>Evaluation</vt:lpstr>
      <vt:lpstr>Evaluation</vt:lpstr>
      <vt:lpstr>Evaluation</vt:lpstr>
      <vt:lpstr>Evaluation</vt:lpstr>
      <vt:lpstr>Evaluation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2019-01-03T17:36:38Z</dcterms:created>
  <dcterms:modified xsi:type="dcterms:W3CDTF">2019-01-09T13:24:30Z</dcterms:modified>
</cp:coreProperties>
</file>